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7" r:id="rId2"/>
    <p:sldMasterId id="2147483704" r:id="rId3"/>
    <p:sldMasterId id="2147483707" r:id="rId4"/>
    <p:sldMasterId id="2147483729" r:id="rId5"/>
  </p:sldMasterIdLst>
  <p:notesMasterIdLst>
    <p:notesMasterId r:id="rId9"/>
  </p:notesMasterIdLst>
  <p:handoutMasterIdLst>
    <p:handoutMasterId r:id="rId10"/>
  </p:handoutMasterIdLst>
  <p:sldIdLst>
    <p:sldId id="283" r:id="rId6"/>
    <p:sldId id="544" r:id="rId7"/>
    <p:sldId id="546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ine Baffert" initials="PB" lastIdx="2" clrIdx="0">
    <p:extLst>
      <p:ext uri="{19B8F6BF-5375-455C-9EA6-DF929625EA0E}">
        <p15:presenceInfo xmlns:p15="http://schemas.microsoft.com/office/powerpoint/2012/main" userId="Pauline Baff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46" autoAdjust="0"/>
    <p:restoredTop sz="96305" autoAdjust="0"/>
  </p:normalViewPr>
  <p:slideViewPr>
    <p:cSldViewPr snapToGrid="0">
      <p:cViewPr varScale="1">
        <p:scale>
          <a:sx n="114" d="100"/>
          <a:sy n="114" d="100"/>
        </p:scale>
        <p:origin x="198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13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F1136-270D-420A-8274-663BC9F3E50D}" type="datetimeFigureOut">
              <a:rPr lang="fr-FR" smtClean="0"/>
              <a:t>30/01/2020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coucou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29E43-21E2-4E82-B293-B7AD43514B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01325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C670B-1EFD-4974-95BE-B67E3BBB9DC7}" type="datetimeFigureOut">
              <a:rPr lang="fr-FR" smtClean="0"/>
              <a:t>30/01/2020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coucou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AF1CC-DE7D-4ABD-9B65-0E5E3A41A4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9742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coucou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AF1CC-DE7D-4ABD-9B65-0E5E3A41A4F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601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7" y="188640"/>
            <a:ext cx="9144793" cy="6669360"/>
          </a:xfrm>
          <a:prstGeom prst="rect">
            <a:avLst/>
          </a:prstGeom>
        </p:spPr>
      </p:pic>
      <p:cxnSp>
        <p:nvCxnSpPr>
          <p:cNvPr id="8" name="Connecteur droit 7"/>
          <p:cNvCxnSpPr/>
          <p:nvPr userDrawn="1"/>
        </p:nvCxnSpPr>
        <p:spPr>
          <a:xfrm>
            <a:off x="7030848" y="1023760"/>
            <a:ext cx="1655952" cy="0"/>
          </a:xfrm>
          <a:prstGeom prst="line">
            <a:avLst/>
          </a:prstGeom>
          <a:ln w="63500">
            <a:solidFill>
              <a:srgbClr val="5C71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9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01D3-1DCE-4D7D-834E-1811F112919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9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093F-3D9F-44CE-A2EB-A30F60F9C10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337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8296-571F-4A97-8987-A49CFD6FE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986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0CDA0-E592-4D67-A185-92F11958A44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776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77CB-8539-4E69-A6FF-A57448FFC48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26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A73-DABE-414D-B144-374C6607C89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38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6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486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6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59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r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549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2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7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28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555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21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800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E592-B9A9-4468-B3D6-49D1D3B52D2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 descr="oeil inverse 2 copi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8999" y="162809"/>
            <a:ext cx="1226057" cy="1242129"/>
          </a:xfrm>
          <a:prstGeom prst="rect">
            <a:avLst/>
          </a:prstGeom>
        </p:spPr>
      </p:pic>
      <p:cxnSp>
        <p:nvCxnSpPr>
          <p:cNvPr id="12" name="Connecteur droit 11"/>
          <p:cNvCxnSpPr/>
          <p:nvPr userDrawn="1"/>
        </p:nvCxnSpPr>
        <p:spPr>
          <a:xfrm>
            <a:off x="29034" y="1548407"/>
            <a:ext cx="1655952" cy="0"/>
          </a:xfrm>
          <a:prstGeom prst="line">
            <a:avLst/>
          </a:prstGeom>
          <a:ln w="63500">
            <a:solidFill>
              <a:srgbClr val="5C71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 descr="bandeau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759936"/>
            <a:ext cx="9144000" cy="109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81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0379-B2AC-4985-9CDA-5A653DA1C95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03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F7B0-1F81-4D11-8874-9F8AA302676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06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659FF-E3E7-4269-9056-046BDA40E2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0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520"/>
            </a:lvl1pPr>
            <a:lvl2pPr>
              <a:defRPr sz="2327"/>
            </a:lvl2pPr>
            <a:lvl3pPr>
              <a:defRPr sz="1939"/>
            </a:lvl3pPr>
            <a:lvl4pPr>
              <a:defRPr sz="1745"/>
            </a:lvl4pPr>
            <a:lvl5pPr>
              <a:defRPr sz="1745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1" y="1920085"/>
            <a:ext cx="4038600" cy="4434840"/>
          </a:xfrm>
        </p:spPr>
        <p:txBody>
          <a:bodyPr/>
          <a:lstStyle>
            <a:lvl1pPr>
              <a:defRPr sz="2520"/>
            </a:lvl1pPr>
            <a:lvl2pPr>
              <a:defRPr sz="2327"/>
            </a:lvl2pPr>
            <a:lvl3pPr>
              <a:defRPr sz="1939"/>
            </a:lvl3pPr>
            <a:lvl4pPr>
              <a:defRPr sz="1745"/>
            </a:lvl4pPr>
            <a:lvl5pPr>
              <a:defRPr sz="1745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21DE1-1B24-49DC-8F89-040CC2DECFBA}" type="datetime1">
              <a:rPr lang="en-US"/>
              <a:pPr>
                <a:defRPr/>
              </a:pPr>
              <a:t>1/30/2020</a:t>
            </a:fld>
            <a:endParaRPr lang="en-US" dirty="0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7D857-D886-4BB8-A5B0-4FD4946EF8F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562051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7B406-1F3A-4F2A-AD15-7EE021D5169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038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01D3-1DCE-4D7D-834E-1811F112919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96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093F-3D9F-44CE-A2EB-A30F60F9C10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4990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A8296-571F-4A97-8987-A49CFD6FE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094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0CDA0-E592-4D67-A185-92F11958A44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760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77CB-8539-4E69-A6FF-A57448FFC48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753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A73-DABE-414D-B144-374C6607C89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3479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ur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1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r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496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E592-B9A9-4468-B3D6-49D1D3B52D2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 descr="oeil inverse 2 copi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8998" y="162807"/>
            <a:ext cx="1226057" cy="1242129"/>
          </a:xfrm>
          <a:prstGeom prst="rect">
            <a:avLst/>
          </a:prstGeom>
        </p:spPr>
      </p:pic>
      <p:cxnSp>
        <p:nvCxnSpPr>
          <p:cNvPr id="12" name="Connecteur droit 11"/>
          <p:cNvCxnSpPr/>
          <p:nvPr userDrawn="1"/>
        </p:nvCxnSpPr>
        <p:spPr>
          <a:xfrm>
            <a:off x="29034" y="1548407"/>
            <a:ext cx="1655952" cy="0"/>
          </a:xfrm>
          <a:prstGeom prst="line">
            <a:avLst/>
          </a:prstGeom>
          <a:ln w="63500">
            <a:solidFill>
              <a:srgbClr val="5C71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 descr="bandeau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759934"/>
            <a:ext cx="9144000" cy="109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2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0379-B2AC-4985-9CDA-5A653DA1C95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22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F7B0-1F81-4D11-8874-9F8AA302676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659FF-E3E7-4269-9056-046BDA40E2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0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7B406-1F3A-4F2A-AD15-7EE021D5169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5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21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20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514337" rtl="0" eaLnBrk="1" latinLnBrk="0" hangingPunct="1"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76" indent="-192876" algn="l" defTabSz="514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899" indent="-160731" algn="l" defTabSz="514337" rtl="0" eaLnBrk="1" latinLnBrk="0" hangingPunct="1">
        <a:spcBef>
          <a:spcPct val="20000"/>
        </a:spcBef>
        <a:buFont typeface="Arial" pitchFamily="34" charset="0"/>
        <a:buChar char="–"/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42922" indent="-128585" algn="l" defTabSz="514337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00091" indent="-128585" algn="l" defTabSz="514337" rtl="0" eaLnBrk="1" latinLnBrk="0" hangingPunct="1">
        <a:spcBef>
          <a:spcPct val="20000"/>
        </a:spcBef>
        <a:buFont typeface="Arial" pitchFamily="34" charset="0"/>
        <a:buChar char="–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59" indent="-128585" algn="l" defTabSz="514337" rtl="0" eaLnBrk="1" latinLnBrk="0" hangingPunct="1">
        <a:spcBef>
          <a:spcPct val="20000"/>
        </a:spcBef>
        <a:buFont typeface="Arial" pitchFamily="34" charset="0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8" indent="-128585" algn="l" defTabSz="514337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4" indent="-128585" algn="l" defTabSz="514337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7" y="267026"/>
            <a:ext cx="1683195" cy="690110"/>
          </a:xfrm>
          <a:prstGeom prst="rect">
            <a:avLst/>
          </a:prstGeom>
        </p:spPr>
      </p:pic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9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701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7" y="267026"/>
            <a:ext cx="1683195" cy="690110"/>
          </a:xfrm>
          <a:prstGeom prst="rect">
            <a:avLst/>
          </a:prstGeom>
        </p:spPr>
      </p:pic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5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B709-917C-4C80-A0CB-55D193CA4C0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3" cstate="print"/>
          <a:stretch>
            <a:fillRect/>
          </a:stretch>
        </p:blipFill>
        <p:spPr>
          <a:xfrm>
            <a:off x="7401918" y="118597"/>
            <a:ext cx="1742083" cy="170702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24" cstate="print"/>
          <a:srcRect b="37734"/>
          <a:stretch/>
        </p:blipFill>
        <p:spPr>
          <a:xfrm>
            <a:off x="4262374" y="6359992"/>
            <a:ext cx="619253" cy="37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70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B709-917C-4C80-A0CB-55D193CA4C0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30/01/2020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FBA8D-2EC0-4CD9-B0BC-32D35EAA79D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401919" y="118597"/>
            <a:ext cx="1742083" cy="170702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15" cstate="print"/>
          <a:srcRect b="37734"/>
          <a:stretch/>
        </p:blipFill>
        <p:spPr>
          <a:xfrm>
            <a:off x="4262375" y="6359994"/>
            <a:ext cx="619253" cy="37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23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hf hdr="0" ft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4">
            <a:extLst>
              <a:ext uri="{FF2B5EF4-FFF2-40B4-BE49-F238E27FC236}">
                <a16:creationId xmlns:a16="http://schemas.microsoft.com/office/drawing/2014/main" id="{0481D8E0-4C61-42A4-8098-CC7675155107}"/>
              </a:ext>
            </a:extLst>
          </p:cNvPr>
          <p:cNvSpPr txBox="1">
            <a:spLocks/>
          </p:cNvSpPr>
          <p:nvPr/>
        </p:nvSpPr>
        <p:spPr>
          <a:xfrm>
            <a:off x="1545471" y="508512"/>
            <a:ext cx="6238658" cy="1360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514337" rtl="0" eaLnBrk="1" latinLnBrk="0" hangingPunct="1"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fr-FR" sz="36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AUDIT </a:t>
            </a:r>
          </a:p>
          <a:p>
            <a:pPr>
              <a:lnSpc>
                <a:spcPct val="150000"/>
              </a:lnSpc>
              <a:defRPr/>
            </a:pPr>
            <a:r>
              <a:rPr lang="fr-FR" sz="36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CIRCUIT DES DECHETS</a:t>
            </a:r>
            <a:endParaRPr lang="fr-FR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A500EE-DAB3-4A7A-8727-DEE444022567}"/>
              </a:ext>
            </a:extLst>
          </p:cNvPr>
          <p:cNvSpPr/>
          <p:nvPr/>
        </p:nvSpPr>
        <p:spPr>
          <a:xfrm>
            <a:off x="2225964" y="2272145"/>
            <a:ext cx="969818" cy="295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85ED414-F28F-4ECD-ADBB-2DD3204DA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3360" y="2419927"/>
            <a:ext cx="4537279" cy="28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217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7535" y="477072"/>
            <a:ext cx="6631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Audit circuit des déchets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B8A3BE2B-CDF6-47B0-B593-1BA533090674}"/>
              </a:ext>
            </a:extLst>
          </p:cNvPr>
          <p:cNvSpPr txBox="1">
            <a:spLocks/>
          </p:cNvSpPr>
          <p:nvPr/>
        </p:nvSpPr>
        <p:spPr>
          <a:xfrm>
            <a:off x="235053" y="2124028"/>
            <a:ext cx="8526111" cy="3694881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20000"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685800">
              <a:lnSpc>
                <a:spcPct val="7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fr-FR" sz="1900" b="1" dirty="0">
                <a:solidFill>
                  <a:srgbClr val="002060"/>
                </a:solidFill>
              </a:rPr>
              <a:t> </a:t>
            </a:r>
            <a:r>
              <a:rPr lang="fr-FR" sz="1900" b="1" i="1" u="sng" dirty="0">
                <a:solidFill>
                  <a:srgbClr val="002060"/>
                </a:solidFill>
              </a:rPr>
              <a:t>OBJECTIFS :</a:t>
            </a:r>
          </a:p>
          <a:p>
            <a:pPr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fr-FR" sz="1400" u="sng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Evaluation du circuit des déchets dans l’établissement, au regard de la réglementation et de l’application des bonnes pratiques :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Organisation générale du tri,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Typologie des déchets,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Contenants utilisés,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Circuit des déchets dans les unités de soins,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Les locaux de stockage intermédiaire et central,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Le transport,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Stockage DASRI,</a:t>
            </a:r>
          </a:p>
          <a:p>
            <a:pPr lvl="2">
              <a:lnSpc>
                <a:spcPct val="120000"/>
              </a:lnSpc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Stockage DAOM.</a:t>
            </a:r>
          </a:p>
          <a:p>
            <a:pPr lvl="1">
              <a:lnSpc>
                <a:spcPct val="120000"/>
              </a:lnSpc>
            </a:pPr>
            <a:endParaRPr lang="fr-FR" sz="1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rgbClr val="002060"/>
                </a:solidFill>
                <a:ea typeface="Calibri"/>
                <a:cs typeface="Times New Roman"/>
              </a:rPr>
              <a:t>Evaluation des moyens mis en œuvre pour la prévention des Accidents d’Exposition au Sang (AES).</a:t>
            </a:r>
          </a:p>
          <a:p>
            <a:pPr lvl="2">
              <a:lnSpc>
                <a:spcPct val="120000"/>
              </a:lnSpc>
            </a:pPr>
            <a:endParaRPr lang="fr-FR" sz="1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2">
              <a:lnSpc>
                <a:spcPct val="120000"/>
              </a:lnSpc>
            </a:pPr>
            <a:endParaRPr lang="fr-FR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FD1A83FE-C025-4AF6-9F7F-C1D28CBFA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393" y="3206172"/>
            <a:ext cx="8636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716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6141" y="1529543"/>
            <a:ext cx="8770375" cy="4271489"/>
          </a:xfr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fr-FR" sz="1400" b="1" u="sng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rgbClr val="002060"/>
                </a:solidFill>
              </a:rPr>
              <a:t>  </a:t>
            </a:r>
            <a:r>
              <a:rPr lang="fr-FR" sz="2000" b="1" u="sng" dirty="0">
                <a:solidFill>
                  <a:srgbClr val="002060"/>
                </a:solidFill>
              </a:rPr>
              <a:t>POUR QUI :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b="1" u="sng" dirty="0">
              <a:solidFill>
                <a:srgbClr val="002060"/>
              </a:solidFill>
            </a:endParaRP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Tous les établissements de Santé sanitaires ou médico-sociaux.</a:t>
            </a:r>
          </a:p>
          <a:p>
            <a:pPr marL="0" indent="0">
              <a:buNone/>
            </a:pPr>
            <a:endParaRPr lang="fr-FR" sz="13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rgbClr val="002060"/>
                </a:solidFill>
              </a:rPr>
              <a:t>  </a:t>
            </a:r>
            <a:r>
              <a:rPr lang="fr-FR" sz="2000" b="1" u="sng" dirty="0">
                <a:solidFill>
                  <a:srgbClr val="002060"/>
                </a:solidFill>
              </a:rPr>
              <a:t>PAR QUI :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b="1" u="sng" dirty="0">
              <a:solidFill>
                <a:srgbClr val="002060"/>
              </a:solidFill>
            </a:endParaRP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1 surveillante de bloc opératoire,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1 cadre de santé infirmier.</a:t>
            </a:r>
          </a:p>
          <a:p>
            <a:endParaRPr lang="fr-FR" sz="1600" dirty="0">
              <a:solidFill>
                <a:srgbClr val="00206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rgbClr val="002060"/>
                </a:solidFill>
              </a:rPr>
              <a:t>  </a:t>
            </a:r>
            <a:r>
              <a:rPr lang="fr-FR" sz="2000" b="1" u="sng" dirty="0">
                <a:solidFill>
                  <a:srgbClr val="002060"/>
                </a:solidFill>
              </a:rPr>
              <a:t>COMMENT :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fr-FR" sz="2000" b="1" u="sng" dirty="0">
              <a:solidFill>
                <a:srgbClr val="002060"/>
              </a:solidFill>
            </a:endParaRP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Un devis est réalisé et une convention est rédigée,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Un questionnaire de préparation à l’audit est rempli par l’établissement et transmis au service audit, 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Accès aux documents qualité par les auditeurs,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Evaluation du circuit 1 journée sur site,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Rencontre avec les professionnels,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</a:rPr>
              <a:t>Rédaction d’un rapport de synthèse.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F1406A-C11D-4F4A-9778-8BF4D762D6FE}"/>
              </a:ext>
            </a:extLst>
          </p:cNvPr>
          <p:cNvSpPr/>
          <p:nvPr/>
        </p:nvSpPr>
        <p:spPr>
          <a:xfrm>
            <a:off x="1736884" y="472193"/>
            <a:ext cx="46177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Audit circuit des déchets</a:t>
            </a:r>
          </a:p>
        </p:txBody>
      </p:sp>
    </p:spTree>
    <p:extLst>
      <p:ext uri="{BB962C8B-B14F-4D97-AF65-F5344CB8AC3E}">
        <p14:creationId xmlns:p14="http://schemas.microsoft.com/office/powerpoint/2010/main" val="4235312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4749</TotalTime>
  <Words>178</Words>
  <Application>Microsoft Office PowerPoint</Application>
  <PresentationFormat>Affichage à l'écran (4:3)</PresentationFormat>
  <Paragraphs>37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1_Thème Office</vt:lpstr>
      <vt:lpstr>2_Thème Office</vt:lpstr>
      <vt:lpstr>3_Thème Office</vt:lpstr>
      <vt:lpstr>Thème Office</vt:lpstr>
      <vt:lpstr>4_Thème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Emilie Baude</dc:creator>
  <cp:lastModifiedBy>Edwige Bisson-Moreaux</cp:lastModifiedBy>
  <cp:revision>262</cp:revision>
  <dcterms:created xsi:type="dcterms:W3CDTF">2017-02-17T15:48:53Z</dcterms:created>
  <dcterms:modified xsi:type="dcterms:W3CDTF">2020-01-30T09:49:52Z</dcterms:modified>
</cp:coreProperties>
</file>